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1723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Vincent moved to France. He wanted to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artists who worked there. They were trying new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painting. In France, Vincent began using bright colors. He used oil paints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油画颜料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paint both the countryside and people. 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painted self-portraits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自画像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created more than 20 portraits of himself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619610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68538" algn="l"/>
                <a:tab pos="4752975" algn="l"/>
                <a:tab pos="98615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promises	B. shapes                C. ways	D. reports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3630" y="3766149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C</a:t>
            </a:r>
            <a:endParaRPr lang="zh-CN" altLang="en-US" sz="2600"/>
          </a:p>
        </p:txBody>
      </p:sp>
      <p:sp>
        <p:nvSpPr>
          <p:cNvPr id="9" name="内容占位符 6"/>
          <p:cNvSpPr txBox="1">
            <a:spLocks/>
          </p:cNvSpPr>
          <p:nvPr/>
        </p:nvSpPr>
        <p:spPr bwMode="auto">
          <a:xfrm>
            <a:off x="369998" y="4217781"/>
            <a:ext cx="1148584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考查名词辨析。句意：他们在尝试新的绘画方法。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承诺；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形状；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报道。根据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were trying new... of painting.”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endParaRPr lang="en-US" altLang="zh-CN" sz="26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知，他们在尝试新的绘画方法。故选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94806" y="5482508"/>
            <a:ext cx="501611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solidFill>
                  <a:srgbClr val="00B0F0"/>
                </a:solidFill>
                <a:ea typeface="楷体" pitchFamily="49" charset="-122"/>
              </a:rPr>
              <a:t>way</a:t>
            </a:r>
            <a:r>
              <a:rPr lang="zh-CN" altLang="en-US" sz="2600">
                <a:solidFill>
                  <a:srgbClr val="00B0F0"/>
                </a:solidFill>
                <a:latin typeface="+mj-ea"/>
              </a:rPr>
              <a:t>＝</a:t>
            </a:r>
            <a:r>
              <a:rPr lang="en-US" altLang="zh-CN" sz="2600">
                <a:solidFill>
                  <a:srgbClr val="00B0F0"/>
                </a:solidFill>
                <a:ea typeface="楷体" pitchFamily="49" charset="-122"/>
              </a:rPr>
              <a:t>method</a:t>
            </a:r>
            <a:r>
              <a:rPr lang="en-US" altLang="zh-CN" sz="2600">
                <a:solidFill>
                  <a:srgbClr val="00B0F0"/>
                </a:solidFill>
                <a:latin typeface="+mj-ea"/>
              </a:rPr>
              <a:t>,</a:t>
            </a:r>
            <a:r>
              <a:rPr lang="zh-CN" altLang="en-US" sz="2600">
                <a:solidFill>
                  <a:srgbClr val="00B0F0"/>
                </a:solidFill>
                <a:ea typeface="楷体" pitchFamily="49" charset="-122"/>
              </a:rPr>
              <a:t>都意为“方法”。</a:t>
            </a:r>
            <a:endParaRPr lang="zh-CN" altLang="en-US" sz="2600">
              <a:solidFill>
                <a:srgbClr val="00B0F0"/>
              </a:solidFill>
              <a:latin typeface="+mj-ea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46734" y="5466596"/>
            <a:ext cx="648072" cy="508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06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Vincent moved to France. He wanted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artists who worked there. They were trying new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painting. In France, Vincent began using bright colors. He used oil paints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油画颜料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paint both the countryside and people. 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painted self-portraits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自画像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created more than 20 portraits of himself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390918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never                B. hardly                C. perhaps                D. also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2387" y="40509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  <p:sp>
        <p:nvSpPr>
          <p:cNvPr id="14" name="内容占位符 10"/>
          <p:cNvSpPr txBox="1">
            <a:spLocks/>
          </p:cNvSpPr>
          <p:nvPr/>
        </p:nvSpPr>
        <p:spPr bwMode="auto">
          <a:xfrm>
            <a:off x="360854" y="455858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考查副词辨析。句意：他还画了自画像。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never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hardly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perhaps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也许；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also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也。根据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“He created more than 20 portraits of himself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zh-CN" altLang="zh-CN" sz="2800" b="1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他既画乡村</a:t>
            </a:r>
            <a:r>
              <a:rPr lang="zh-CN" altLang="zh-CN" sz="2800" b="1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也画人物</a:t>
            </a:r>
            <a:r>
              <a:rPr lang="zh-CN" altLang="zh-CN" sz="2800" b="1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还画了自画像。故选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856859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20242"/>
            <a:ext cx="11485848" cy="241707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Vincent completed more than 2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paintings in his life.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did not buy his paintings during his lifetime, his paintings sell for a lot of money today. People think his paintings are so great. For example, the painting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over the world.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68960"/>
            <a:ext cx="11485848" cy="122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78063" algn="l"/>
                <a:tab pos="7081838" algn="l"/>
                <a:tab pos="98615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Before	B. Though	</a:t>
            </a:r>
          </a:p>
          <a:p>
            <a:pPr eaLnBrk="1" hangingPunct="0">
              <a:spcAft>
                <a:spcPts val="0"/>
              </a:spcAft>
              <a:tabLst>
                <a:tab pos="1527175" algn="l"/>
                <a:tab pos="7081838" algn="l"/>
                <a:tab pos="986155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If	D. When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3378" y="3212976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4149080"/>
            <a:ext cx="1148584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考查连词辨析。句意：虽然人们在他生前没有购买他的画作，但是他的画作如今却能卖出高价。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</a:p>
          <a:p>
            <a:pPr eaLnBrk="1">
              <a:spcAft>
                <a:spcPts val="0"/>
              </a:spcAft>
            </a:pP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时。前后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两句构成让步关系，用</a:t>
            </a:r>
            <a:r>
              <a:rPr lang="en-US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引导让步状语从句。故选</a:t>
            </a:r>
            <a:r>
              <a:rPr lang="en-US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447471" y="5406672"/>
            <a:ext cx="351089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>
                <a:solidFill>
                  <a:srgbClr val="00B0F0"/>
                </a:solidFill>
                <a:latin typeface="+mn-lt"/>
                <a:ea typeface="楷体" pitchFamily="49" charset="-122"/>
              </a:rPr>
              <a:t>though</a:t>
            </a:r>
            <a:r>
              <a:rPr lang="zh-CN" altLang="en-US" sz="2600" smtClean="0">
                <a:solidFill>
                  <a:srgbClr val="00B0F0"/>
                </a:solidFill>
                <a:latin typeface="+mn-lt"/>
                <a:ea typeface="楷体" pitchFamily="49" charset="-122"/>
              </a:rPr>
              <a:t>与 </a:t>
            </a:r>
            <a:r>
              <a:rPr lang="en-US" altLang="zh-CN" sz="2600" smtClean="0">
                <a:solidFill>
                  <a:srgbClr val="00B0F0"/>
                </a:solidFill>
                <a:latin typeface="+mn-lt"/>
                <a:ea typeface="楷体" pitchFamily="49" charset="-122"/>
              </a:rPr>
              <a:t>but </a:t>
            </a:r>
            <a:r>
              <a:rPr lang="zh-CN" altLang="en-US" sz="2600" smtClean="0">
                <a:solidFill>
                  <a:srgbClr val="00B0F0"/>
                </a:solidFill>
                <a:latin typeface="+mn-lt"/>
                <a:ea typeface="楷体" pitchFamily="49" charset="-122"/>
              </a:rPr>
              <a:t>不能连用</a:t>
            </a:r>
            <a:endParaRPr lang="zh-CN" altLang="en-US" sz="2600">
              <a:solidFill>
                <a:srgbClr val="00B0F0"/>
              </a:solidFill>
              <a:latin typeface="+mj-ea"/>
              <a:ea typeface="+mj-ea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336" y="5463727"/>
            <a:ext cx="560859" cy="378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562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1707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Vincent completed more than 2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paintings in his life.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did not buy his paintings during his lifetime, his paintings sell for a lot of money today. People think his paintings are so great. For example, the painting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over the world.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68960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459038" algn="l"/>
                <a:tab pos="6815138" algn="l"/>
                <a:tab pos="98615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simple	B. serious	</a:t>
            </a:r>
          </a:p>
          <a:p>
            <a:pPr eaLnBrk="1" hangingPunct="0">
              <a:spcAft>
                <a:spcPts val="0"/>
              </a:spcAft>
              <a:tabLst>
                <a:tab pos="1793875" algn="l"/>
                <a:tab pos="2459038" algn="l"/>
                <a:tab pos="6815138" algn="l"/>
                <a:tab pos="986155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famous	D. normal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206873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C</a:t>
            </a:r>
            <a:endParaRPr lang="zh-CN" altLang="en-US" sz="2600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4203836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考查形容词辨析。句意：例如，《向日葵》这幅画在全世界都非常有名。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严重的；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normal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正常的。根据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painting </a:t>
            </a:r>
            <a:r>
              <a:rPr lang="en-US" altLang="zh-CN" sz="26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Sunflowers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very... all over the world”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可知，《向日葵》这幅画在全世界都很有名。故选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74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82969"/>
            <a:ext cx="11567000" cy="3930207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729380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3493993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1009287"/>
            <a:ext cx="2850254" cy="55399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8237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used oil paints to paint both the countryside and people. 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400513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他用油画颜料既画乡村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也画人物。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14096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这是一个简单句，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paint both the countryside and people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是动词不定式作宾语补足语。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115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497" y="819460"/>
            <a:ext cx="10921419" cy="1222876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3762955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  <a:tabLst>
                <a:tab pos="2459038" algn="l"/>
                <a:tab pos="68151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河南焦作期末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191251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7873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本文主要介绍世界著名画家凡</a:t>
            </a: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高的生平事迹。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677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06954"/>
            <a:ext cx="11485848" cy="249299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artists are often not famous during their lifetime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Vincent van Gogh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</a:t>
            </a:r>
            <a:r>
              <a:rPr lang="en-US" altLang="zh-CN" sz="260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such an artist. People did not like his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began to think he was not a very good painter. But he did not give up painting. He was so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what he was painting that he did not want to stop. He would even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eat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81068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68538" algn="l"/>
                <a:tab pos="7081838" algn="l"/>
                <a:tab pos="98615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magazines	B. paintings	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612900" algn="l"/>
                <a:tab pos="7081838" algn="l"/>
                <a:tab pos="986155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villages	D. programs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7882" y="3218979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258592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考查名词辨析。句意：人们不喜欢他的画。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杂志；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绘画；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乡村；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节目。根据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began to think he was not a very good painter.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他开始觉得自己并非一位出色的画家。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可知，此处在谈论绘画。故选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97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58711"/>
            <a:ext cx="11485848" cy="2238241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artists are often not famous during their lifetime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Vincent van Gogh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</a:t>
            </a:r>
            <a:r>
              <a:rPr lang="en-US" altLang="zh-CN" sz="240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such an artist. People did not like his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began to think he was not a very good painter. But he did not give up painting. He was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what he was painting that he did not want to stop. He would even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33199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251075" algn="l"/>
                <a:tab pos="7081838" algn="l"/>
                <a:tab pos="986155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careless	B. comfortable	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1527175" algn="l"/>
                <a:tab pos="2251075" algn="l"/>
                <a:tab pos="7081838" algn="l"/>
                <a:tab pos="986155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interested	D. successful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6126" y="2968675"/>
            <a:ext cx="407484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smtClean="0"/>
              <a:t>C</a:t>
            </a:r>
            <a:endParaRPr lang="zh-CN" altLang="en-US" sz="240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829171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lnSpc>
                <a:spcPct val="130000"/>
              </a:lnSpc>
              <a:spcBef>
                <a:spcPct val="0"/>
              </a:spcBef>
              <a:tabLst>
                <a:tab pos="5829300" algn="l"/>
              </a:tabLs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考查形容词辨析。句意：他对自己正在画的东西如此感兴趣以至于不想停下来。</a:t>
            </a:r>
            <a:r>
              <a:rPr lang="en-US" altLang="zh-CN" sz="24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careless</a:t>
            </a:r>
            <a:r>
              <a:rPr lang="zh-CN" altLang="en-US" sz="2400" b="1" u="wavy" spc="-10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粗心的；</a:t>
            </a:r>
            <a:r>
              <a:rPr lang="en-US" altLang="zh-CN" sz="2400" b="1" u="wavy" spc="-10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zh-CN" altLang="en-US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舒适</a:t>
            </a:r>
            <a:r>
              <a:rPr lang="zh-CN" altLang="en-US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的；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en-US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感兴趣的；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en-US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成功的</a:t>
            </a:r>
            <a:r>
              <a:rPr lang="zh-CN" altLang="en-US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400" u="wavy">
              <a:solidFill>
                <a:prstClr val="black"/>
              </a:solidFill>
              <a:uFill>
                <a:solidFill>
                  <a:srgbClr val="00B0F0"/>
                </a:solidFill>
              </a:uFill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79702" y="5236332"/>
            <a:ext cx="11567000" cy="100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根据</a:t>
            </a:r>
            <a:r>
              <a:rPr kumimoji="0" lang="zh-CN" altLang="en-US" sz="2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“</a:t>
            </a:r>
            <a:r>
              <a:rPr kumimoji="0" lang="en-US" altLang="zh-CN" sz="2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He was so... in what he was painting that he did not want to stop.”</a:t>
            </a:r>
            <a:r>
              <a:rPr kumimoji="0" lang="zh-CN" altLang="en-US" sz="2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可知，他对自己正在画的东西很感兴趣。</a:t>
            </a:r>
            <a:r>
              <a:rPr kumimoji="0" lang="en-US" altLang="zh-CN" sz="2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be interested in... </a:t>
            </a:r>
            <a:r>
              <a:rPr kumimoji="0" lang="zh-CN" altLang="en-US" sz="2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意为“对</a:t>
            </a:r>
            <a:r>
              <a:rPr kumimoji="0" lang="en-US" altLang="zh-CN" sz="2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kumimoji="0" lang="zh-CN" altLang="en-US" sz="2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感兴趣”。故选</a:t>
            </a:r>
            <a:r>
              <a:rPr kumimoji="0" lang="en-US" altLang="zh-CN" sz="2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C</a:t>
            </a:r>
            <a:r>
              <a:rPr kumimoji="0" lang="zh-CN" altLang="en-US" sz="2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。</a:t>
            </a: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71270" y="4770018"/>
            <a:ext cx="3822713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rgbClr val="00B0F0"/>
                </a:solidFill>
                <a:latin typeface="+mn-lt"/>
                <a:ea typeface="楷体" pitchFamily="49" charset="-122"/>
              </a:rPr>
              <a:t>interesting </a:t>
            </a:r>
            <a:r>
              <a:rPr lang="zh-CN" altLang="en-US" sz="2400">
                <a:solidFill>
                  <a:srgbClr val="00B0F0"/>
                </a:solidFill>
                <a:latin typeface="+mn-lt"/>
                <a:ea typeface="楷体" pitchFamily="49" charset="-122"/>
              </a:rPr>
              <a:t>意为</a:t>
            </a:r>
            <a:r>
              <a:rPr lang="zh-CN" altLang="en-US" sz="2400" smtClean="0">
                <a:solidFill>
                  <a:srgbClr val="00B0F0"/>
                </a:solidFill>
                <a:latin typeface="+mn-lt"/>
                <a:ea typeface="楷体" pitchFamily="49" charset="-122"/>
              </a:rPr>
              <a:t>“有趣的</a:t>
            </a:r>
            <a:r>
              <a:rPr lang="en-US" altLang="zh-CN" sz="2400">
                <a:solidFill>
                  <a:srgbClr val="00B0F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endParaRPr lang="zh-CN" altLang="en-US" sz="2400">
              <a:solidFill>
                <a:srgbClr val="00B0F0"/>
              </a:solidFill>
              <a:latin typeface="+mj-ea"/>
              <a:ea typeface="+mj-ea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215" y="4834843"/>
            <a:ext cx="391962" cy="290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530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58711"/>
            <a:ext cx="11485848" cy="324217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artists are often not famous during their lifetime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Vincent van Gogh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凡</a:t>
            </a:r>
            <a:r>
              <a:rPr lang="en-US" altLang="zh-CN" sz="280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such an artist. People did not like his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began to think he was not a very good painter. But he did not give up painting. He was so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what he was painting that he did not want to stop. He would even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eat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6104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forget      B. happen      C. decide       D. agree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5386" y="39817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0912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考查动词辨析。句意：他甚至会忘记吃饭！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zh-CN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发生；</a:t>
            </a:r>
            <a:r>
              <a:rPr lang="en-US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</a:t>
            </a:r>
            <a:r>
              <a:rPr lang="en-US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</a:t>
            </a:r>
            <a:r>
              <a:rPr lang="zh-CN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同意。根据</a:t>
            </a:r>
            <a:r>
              <a:rPr lang="en-US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would even... to eat</a:t>
            </a:r>
            <a:r>
              <a:rPr lang="zh-CN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可知，他甚至会忘记吃饭。故选</a:t>
            </a:r>
            <a:r>
              <a:rPr lang="en-US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51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569140"/>
            <a:ext cx="11482450" cy="1492805"/>
          </a:xfrm>
          <a:prstGeom prst="rect">
            <a:avLst/>
          </a:prstGeom>
        </p:spPr>
      </p:pic>
      <p:pic>
        <p:nvPicPr>
          <p:cNvPr id="8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99419"/>
            <a:ext cx="2088232" cy="6054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574" y="1412776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forget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忘记要做某事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忘记做过的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事情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401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paintings were dark. He used pencils or charcoal sticks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炭条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them. Then 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color. He used lots of brown and dark green.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68678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3613" algn="l"/>
                <a:tab pos="6727825" algn="l"/>
                <a:tab pos="7177088" algn="l"/>
                <a:tab pos="950595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 the end	B. In fact	</a:t>
            </a:r>
          </a:p>
          <a:p>
            <a:pPr eaLnBrk="1" hangingPunct="0">
              <a:spcAft>
                <a:spcPts val="0"/>
              </a:spcAft>
              <a:tabLst>
                <a:tab pos="1793875" algn="l"/>
                <a:tab pos="6727825" algn="l"/>
                <a:tab pos="7177088" algn="l"/>
                <a:tab pos="950595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At least	D. At first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1014" y="28419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29505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考查介词短语辨析。句意：起初，他的画是黑色的。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end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至少；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首先。根据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used pencils or charcoal sticks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炭条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them.”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可知，起初他的画用铅笔或炭条画成，因此色调暗沉。故选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14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86853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paintings were dark. He used pencils or charcoal sticks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炭条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them. Then he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color. He used lots of brown and dark green.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790909"/>
            <a:ext cx="1148584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021263" algn="l"/>
                <a:tab pos="5645150" algn="l"/>
                <a:tab pos="7177088" algn="l"/>
                <a:tab pos="9505950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helped           B. added          C. missed	    D. sent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0142" y="2946074"/>
            <a:ext cx="44114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B</a:t>
            </a:r>
            <a:endParaRPr lang="zh-CN" altLang="en-US" sz="3000"/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3530778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考查动词辨析。句意：后来他又增添了颜色。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</a:t>
            </a:r>
          </a:p>
          <a:p>
            <a:pPr eaLnBrk="1" hangingPunct="0">
              <a:spcAft>
                <a:spcPts val="0"/>
              </a:spcAft>
            </a:pPr>
            <a:endParaRPr lang="en-US" altLang="zh-CN" sz="3000" b="1" u="wavy">
              <a:solidFill>
                <a:srgbClr val="FF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添加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错过；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he... color. He used lots of brown and dark green.”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可知，他增添了颜色。故选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75726" y="4192210"/>
            <a:ext cx="504056" cy="456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/>
        </p:nvSpPr>
        <p:spPr>
          <a:xfrm>
            <a:off x="5195352" y="4274293"/>
            <a:ext cx="5580374" cy="6971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>
                <a:solidFill>
                  <a:srgbClr val="00B0F0"/>
                </a:solidFill>
                <a:latin typeface="+mn-lt"/>
                <a:ea typeface="楷体" pitchFamily="49" charset="-122"/>
              </a:rPr>
              <a:t>add sth to sth </a:t>
            </a:r>
            <a:r>
              <a:rPr lang="zh-CN" altLang="en-US" sz="3000">
                <a:solidFill>
                  <a:srgbClr val="00B0F0"/>
                </a:solidFill>
                <a:latin typeface="+mn-lt"/>
                <a:ea typeface="楷体" pitchFamily="49" charset="-122"/>
              </a:rPr>
              <a:t>把某物加到某物里</a:t>
            </a:r>
            <a:endParaRPr lang="zh-CN" altLang="en-US" sz="3000">
              <a:solidFill>
                <a:srgbClr val="00B0F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7743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Vincent moved to France. He wanted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artists who worked there. They were trying new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painting. In France, Vincent began using bright colors. He used oil paints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油画颜料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paint both the countryside and people. 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painted self-portraits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自画像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created more than 20 portraits of himself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92443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202238" algn="l"/>
                <a:tab pos="5645150" algn="l"/>
                <a:tab pos="7081838" algn="l"/>
                <a:tab pos="950595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learn             B. come       	 C. hear              D. choose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508" y="40537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56602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考查动词辨析。句意：他想向在那里工作的艺术家们学习。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听到；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选择。根据语境可知，他想向在那里工作的艺术家学习。故选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90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914</Words>
  <Application>Microsoft Office PowerPoint</Application>
  <PresentationFormat>自定义</PresentationFormat>
  <Paragraphs>64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2025-09-13T09:23:49Z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